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8"/>
  </p:notesMasterIdLst>
  <p:sldIdLst>
    <p:sldId id="540" r:id="rId2"/>
    <p:sldId id="582" r:id="rId3"/>
    <p:sldId id="556" r:id="rId4"/>
    <p:sldId id="578" r:id="rId5"/>
    <p:sldId id="580" r:id="rId6"/>
    <p:sldId id="563" r:id="rId7"/>
    <p:sldId id="584" r:id="rId8"/>
    <p:sldId id="585" r:id="rId9"/>
    <p:sldId id="583" r:id="rId10"/>
    <p:sldId id="586" r:id="rId11"/>
    <p:sldId id="588" r:id="rId12"/>
    <p:sldId id="587" r:id="rId13"/>
    <p:sldId id="589" r:id="rId14"/>
    <p:sldId id="590" r:id="rId15"/>
    <p:sldId id="591" r:id="rId16"/>
    <p:sldId id="5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3" autoAdjust="0"/>
    <p:restoredTop sz="86127" autoAdjust="0"/>
  </p:normalViewPr>
  <p:slideViewPr>
    <p:cSldViewPr snapToGrid="0" snapToObjects="1">
      <p:cViewPr varScale="1">
        <p:scale>
          <a:sx n="97" d="100"/>
          <a:sy n="97" d="100"/>
        </p:scale>
        <p:origin x="90" y="43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3-04T14:39:48.320" idx="3">
    <p:pos x="10" y="10"/>
    <p:text>Why doesn't NS2 locally decide to send to NS1-q in case of intrusion? Why the need for the entire MANO loop?</p:text>
    <p:extLst>
      <p:ext uri="{C676402C-5697-4E1C-873F-D02D1690AC5C}">
        <p15:threadingInfo xmlns:p15="http://schemas.microsoft.com/office/powerpoint/2012/main" timeZoneBias="-60"/>
      </p:ext>
    </p:extLst>
  </p:cm>
  <p:cm authorId="2" dt="2020-03-04T14:41:23.926" idx="4">
    <p:pos x="10" y="146"/>
    <p:text>Maybe possible for simple intrusion. But: Show case to demonstrate potential of MANO control loop.
Necessary, eg, when we notice the attack only by looking at joint data from multiple machines (ie, no individual decision possible).</p:text>
    <p:extLst>
      <p:ext uri="{C676402C-5697-4E1C-873F-D02D1690AC5C}">
        <p15:threadingInfo xmlns:p15="http://schemas.microsoft.com/office/powerpoint/2012/main" timeZoneBias="-60">
          <p15:parentCm authorId="2" idx="3"/>
        </p15:threadingInfo>
      </p:ext>
    </p:extLst>
  </p:cm>
  <p:cm authorId="2" dt="2020-03-04T15:38:48.216" idx="5">
    <p:pos x="10" y="282"/>
    <p:text>also more cloud native</p:text>
    <p:extLst>
      <p:ext uri="{C676402C-5697-4E1C-873F-D02D1690AC5C}">
        <p15:threadingInfo xmlns:p15="http://schemas.microsoft.com/office/powerpoint/2012/main" timeZoneBias="-60">
          <p15:parentCm authorId="2" idx="3"/>
        </p15:threadingInfo>
      </p:ext>
    </p:extLst>
  </p:cm>
  <p:cm authorId="2" dt="2020-03-04T15:38:55.409" idx="6">
    <p:pos x="146" y="146"/>
    <p:text>wouldn't sill some malicous data arrive during reconfiguration?</p:text>
    <p:extLst>
      <p:ext uri="{C676402C-5697-4E1C-873F-D02D1690AC5C}">
        <p15:threadingInfo xmlns:p15="http://schemas.microsoft.com/office/powerpoint/2012/main" timeZoneBias="-60"/>
      </p:ext>
    </p:extLst>
  </p:cm>
  <p:cm authorId="2" dt="2020-03-04T15:39:55.064" idx="7">
    <p:pos x="146" y="282"/>
    <p:text>possibly, but just very small amounts. there should anyways be systems to deal with short deviations. but we prevent long-term wrong data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UC1: saw how </a:t>
            </a:r>
            <a:r>
              <a:rPr lang="en-US" dirty="0" smtClean="0">
                <a:sym typeface="Wingdings" panose="05000000000000000000" pitchFamily="2" charset="2"/>
              </a:rPr>
              <a:t>easy it</a:t>
            </a:r>
            <a:r>
              <a:rPr lang="en-US" baseline="0" dirty="0" smtClean="0">
                <a:sym typeface="Wingdings" panose="05000000000000000000" pitchFamily="2" charset="2"/>
              </a:rPr>
              <a:t> is to setup new manufacturing machines, connect them, collect their data – thanks to 5GTANGO’s SP and our developed flexible NSs + FMP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UC2</a:t>
            </a:r>
            <a:r>
              <a:rPr lang="en-US" baseline="0" dirty="0" smtClean="0">
                <a:sym typeface="Wingdings" panose="05000000000000000000" pitchFamily="2" charset="2"/>
              </a:rPr>
              <a:t>: Threat Detection &amp; isolation  next slide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IDS sets</a:t>
            </a:r>
            <a:r>
              <a:rPr lang="en-GB" baseline="0" dirty="0" smtClean="0"/>
              <a:t> alarm metric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alert triggered in monitoring 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76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err="1" smtClean="0"/>
              <a:t>reconfig</a:t>
            </a:r>
            <a:r>
              <a:rPr lang="en-GB" dirty="0" smtClean="0"/>
              <a:t> through SP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then send data to quarantine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01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sym typeface="Wingdings" panose="05000000000000000000" pitchFamily="2" charset="2"/>
              </a:rPr>
              <a:t> threat detected &amp; contained  success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8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 panose="05000000000000000000" pitchFamily="2" charset="2"/>
              </a:rPr>
              <a:t>Machines are running &amp; data being collected  make sure it stays that way (stable)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Ex: Attacker wants to intrude (access/modify data)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Normal production: Machine </a:t>
            </a:r>
            <a:r>
              <a:rPr lang="en-US" dirty="0" smtClean="0">
                <a:sym typeface="Wingdings" panose="05000000000000000000" pitchFamily="2" charset="2"/>
              </a:rPr>
              <a:t> NS2  NS1 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Intrusion: Ensure no malicious data is sent to NS1 and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also don’t throw</a:t>
            </a:r>
            <a:r>
              <a:rPr lang="en-US" baseline="0" dirty="0" smtClean="0"/>
              <a:t> data away </a:t>
            </a:r>
            <a:r>
              <a:rPr lang="en-US" baseline="0" dirty="0" smtClean="0">
                <a:sym typeface="Wingdings" panose="05000000000000000000" pitchFamily="2" charset="2"/>
              </a:rPr>
              <a:t> analyze, debug, maybe merge later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What we did: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IDS in each NS2 to detect if someone unauthorized tries to connect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Quarantine NS1 (shadow copy)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smtClean="0">
                <a:sym typeface="Wingdings" panose="05000000000000000000" pitchFamily="2" charset="2"/>
              </a:rPr>
              <a:t>data </a:t>
            </a:r>
            <a:r>
              <a:rPr lang="en-US" baseline="0" dirty="0" smtClean="0">
                <a:sym typeface="Wingdings" panose="05000000000000000000" pitchFamily="2" charset="2"/>
              </a:rPr>
              <a:t>isolated </a:t>
            </a:r>
            <a:r>
              <a:rPr lang="en-US" baseline="0" dirty="0" smtClean="0">
                <a:sym typeface="Wingdings" panose="05000000000000000000" pitchFamily="2" charset="2"/>
              </a:rPr>
              <a:t> threat contained  data still available for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</a:t>
            </a:r>
            <a:r>
              <a:rPr lang="en-GB" baseline="0" dirty="0" smtClean="0"/>
              <a:t>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Start: NS2 (IDS, MDC) </a:t>
            </a:r>
            <a:r>
              <a:rPr lang="en-GB" baseline="0" dirty="0" smtClean="0">
                <a:sym typeface="Wingdings" panose="05000000000000000000" pitchFamily="2" charset="2"/>
              </a:rPr>
              <a:t>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6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EAE</a:t>
            </a:r>
          </a:p>
          <a:p>
            <a:r>
              <a:rPr lang="en-US" dirty="0" smtClean="0"/>
              <a:t>normal: data arrives in normal NS1</a:t>
            </a:r>
            <a:r>
              <a:rPr lang="en-US" baseline="0" dirty="0" smtClean="0"/>
              <a:t> (left)</a:t>
            </a:r>
          </a:p>
          <a:p>
            <a:r>
              <a:rPr lang="en-US" baseline="0" dirty="0" smtClean="0"/>
              <a:t>not quarantine (right)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attacker already in factory</a:t>
            </a:r>
            <a:r>
              <a:rPr lang="en-US" baseline="0" dirty="0" smtClean="0"/>
              <a:t> network and IP of NS2</a:t>
            </a:r>
          </a:p>
          <a:p>
            <a:r>
              <a:rPr lang="en-US" baseline="0" dirty="0" smtClean="0"/>
              <a:t>open ports </a:t>
            </a:r>
            <a:r>
              <a:rPr lang="en-US" baseline="0" dirty="0" smtClean="0">
                <a:sym typeface="Wingdings" panose="05000000000000000000" pitchFamily="2" charset="2"/>
              </a:rPr>
              <a:t> Samba  connect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4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intrusion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detected by IDS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1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4953000"/>
            <a:ext cx="12126790" cy="131807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Smart Manufacturing Pilot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Use Case 2: Threat Detection &amp; Isolation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3-intrusion-de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Detection by 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4-ale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Alert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5-reconfi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Intruded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8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80387" y="1886993"/>
            <a:ext cx="6765222" cy="330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Threat detected &amp; contained!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6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Situation: Machines running &amp; collecting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 of use case 2:</a:t>
            </a:r>
          </a:p>
          <a:p>
            <a:pPr lvl="1"/>
            <a:r>
              <a:rPr lang="en-US" dirty="0" smtClean="0"/>
              <a:t>Monitor machines in production</a:t>
            </a:r>
          </a:p>
          <a:p>
            <a:pPr lvl="1"/>
            <a:r>
              <a:rPr lang="en-US" dirty="0" smtClean="0"/>
              <a:t>Automatically detect problems </a:t>
            </a:r>
            <a:r>
              <a:rPr lang="en-US" dirty="0" smtClean="0">
                <a:sym typeface="Wingdings" panose="05000000000000000000" pitchFamily="2" charset="2"/>
              </a:rPr>
              <a:t> Here: Detect intrusion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Automatically resolve problems  Here: Isolate intruded machine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Challenges: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Real-time monitoring &amp; IDS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Flexible reconfiguration of services and CNFs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Threat Detection &amp; 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Architecture: Normal Production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00" y="1455739"/>
            <a:ext cx="3864115" cy="4975225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482780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00" y="1455739"/>
            <a:ext cx="3880875" cy="49968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Architecture: Intrusion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482780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1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tx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Starting point: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Normal &amp; Quarantine NS1 running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NS2 running and machine connected, sending data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Intrusion attempt by outside attacker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IDS notices intrusion and triggers alert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NS2 is reconfigured to send data into quarantine </a:t>
            </a:r>
            <a:r>
              <a:rPr lang="en-US" dirty="0" smtClean="0"/>
              <a:t>NS1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isolated!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1-starting-poi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4871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Machines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2-intru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Attempt by Attacker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816</Words>
  <Application>Microsoft Office PowerPoint</Application>
  <PresentationFormat>Widescreen</PresentationFormat>
  <Paragraphs>241</Paragraphs>
  <Slides>16</Slides>
  <Notes>12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Smart Manufacturing Pilot Use Case 2: Threat Detection &amp; Isolation</vt:lpstr>
      <vt:lpstr>Use Case 2: Threat Detection &amp; Isolation</vt:lpstr>
      <vt:lpstr>High-Level Architecture: Normal Production</vt:lpstr>
      <vt:lpstr>High-Level Architecture: Intrusion</vt:lpstr>
      <vt:lpstr>Details: Intrusion Detection &amp; Reconfiguration</vt:lpstr>
      <vt:lpstr>Demo Steps</vt:lpstr>
      <vt:lpstr>Starting point: Machines in Production</vt:lpstr>
      <vt:lpstr>Intrusion Attempt by Attacker</vt:lpstr>
      <vt:lpstr>Details: Intrusion Detection &amp; Reconfiguration</vt:lpstr>
      <vt:lpstr>Intrusion Detection by IDS</vt:lpstr>
      <vt:lpstr>Details: Intrusion Detection &amp; Reconfiguration</vt:lpstr>
      <vt:lpstr>Intrusion Alert</vt:lpstr>
      <vt:lpstr>Details: Intrusion Detection &amp; Reconfiguration</vt:lpstr>
      <vt:lpstr>Isolation of Intruded Machine</vt:lpstr>
      <vt:lpstr>Details: Intrusion Detection &amp; Reconfiguration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2019-06-17T07:05:47Z</dcterms:created>
  <dcterms:modified xsi:type="dcterms:W3CDTF">2020-03-09T15:04:33Z</dcterms:modified>
</cp:coreProperties>
</file>